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81" r:id="rId3"/>
  </p:sldMasterIdLst>
  <p:notesMasterIdLst>
    <p:notesMasterId r:id="rId45"/>
  </p:notesMasterIdLst>
  <p:handoutMasterIdLst>
    <p:handoutMasterId r:id="rId46"/>
  </p:handoutMasterIdLst>
  <p:sldIdLst>
    <p:sldId id="256" r:id="rId4"/>
    <p:sldId id="265" r:id="rId5"/>
    <p:sldId id="654" r:id="rId6"/>
    <p:sldId id="739" r:id="rId7"/>
    <p:sldId id="703" r:id="rId8"/>
    <p:sldId id="737" r:id="rId9"/>
    <p:sldId id="705" r:id="rId10"/>
    <p:sldId id="735" r:id="rId11"/>
    <p:sldId id="740" r:id="rId12"/>
    <p:sldId id="741" r:id="rId13"/>
    <p:sldId id="742" r:id="rId14"/>
    <p:sldId id="713" r:id="rId15"/>
    <p:sldId id="706" r:id="rId16"/>
    <p:sldId id="708" r:id="rId17"/>
    <p:sldId id="710" r:id="rId18"/>
    <p:sldId id="756" r:id="rId19"/>
    <p:sldId id="711" r:id="rId20"/>
    <p:sldId id="717" r:id="rId21"/>
    <p:sldId id="720" r:id="rId22"/>
    <p:sldId id="745" r:id="rId23"/>
    <p:sldId id="721" r:id="rId24"/>
    <p:sldId id="746" r:id="rId25"/>
    <p:sldId id="747" r:id="rId26"/>
    <p:sldId id="748" r:id="rId27"/>
    <p:sldId id="744" r:id="rId28"/>
    <p:sldId id="726" r:id="rId29"/>
    <p:sldId id="727" r:id="rId30"/>
    <p:sldId id="728" r:id="rId31"/>
    <p:sldId id="725" r:id="rId32"/>
    <p:sldId id="731" r:id="rId33"/>
    <p:sldId id="732" r:id="rId34"/>
    <p:sldId id="733" r:id="rId35"/>
    <p:sldId id="738" r:id="rId36"/>
    <p:sldId id="749" r:id="rId37"/>
    <p:sldId id="750" r:id="rId38"/>
    <p:sldId id="751" r:id="rId39"/>
    <p:sldId id="752" r:id="rId40"/>
    <p:sldId id="753" r:id="rId41"/>
    <p:sldId id="754" r:id="rId42"/>
    <p:sldId id="755" r:id="rId43"/>
    <p:sldId id="743" r:id="rId44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5CC"/>
    <a:srgbClr val="A20000"/>
    <a:srgbClr val="BF3223"/>
    <a:srgbClr val="8AC7FE"/>
    <a:srgbClr val="0088EE"/>
    <a:srgbClr val="921916"/>
    <a:srgbClr val="B63628"/>
    <a:srgbClr val="AE1E1A"/>
    <a:srgbClr val="F9F9F9"/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75527" autoAdjust="0"/>
  </p:normalViewPr>
  <p:slideViewPr>
    <p:cSldViewPr snapToObjects="1">
      <p:cViewPr varScale="1">
        <p:scale>
          <a:sx n="72" d="100"/>
          <a:sy n="72" d="100"/>
        </p:scale>
        <p:origin x="-1332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52C20-3653-4C40-90D3-54A0135C2320}" type="datetime1">
              <a:rPr kumimoji="1" lang="zh-CN" altLang="en-US" smtClean="0"/>
              <a:pPr/>
              <a:t>2016/6/19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24EEA-D4D5-6F41-A804-635C9D876C0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79332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C9FD4-4527-CE4C-AC60-89A2517129D2}" type="datetime1">
              <a:rPr kumimoji="1" lang="zh-CN" altLang="en-US" smtClean="0"/>
              <a:pPr/>
              <a:t>2016/6/19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CE3B8-E554-904A-896A-44DF9E3C7B3D}" type="slidenum">
              <a:rPr kumimoji="1" lang="zh-CN" altLang="en-US" smtClean="0"/>
              <a:pPr/>
              <a:t>‹N°›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9594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2962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L’état des antennes après</a:t>
            </a:r>
            <a:r>
              <a:rPr lang="fr-FR" baseline="0" dirty="0" smtClean="0"/>
              <a:t> les </a:t>
            </a:r>
            <a:r>
              <a:rPr lang="fr-FR" baseline="0" dirty="0" err="1" smtClean="0"/>
              <a:t>désintalles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39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</a:t>
            </a:r>
            <a:r>
              <a:rPr lang="fr-FR" baseline="0" dirty="0" smtClean="0"/>
              <a:t> antennes sont </a:t>
            </a:r>
            <a:r>
              <a:rPr lang="fr-FR" baseline="0" dirty="0" err="1" smtClean="0"/>
              <a:t>desinstallés</a:t>
            </a:r>
            <a:r>
              <a:rPr lang="fr-FR" baseline="0" dirty="0" smtClean="0"/>
              <a:t> d’un autre site avec le même code site O13X131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CE3B8-E554-904A-896A-44DF9E3C7B3D}" type="slidenum">
              <a:rPr kumimoji="1" lang="zh-CN" altLang="en-US" smtClean="0"/>
              <a:pPr/>
              <a:t>41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atinLnBrk="1"/>
            <a:endParaRPr lang="en-US" altLang="zh-CN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74ECEF-CD2C-4712-84E6-2C9B4CCA0037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1027485" y="4946924"/>
            <a:ext cx="149066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851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75676" y="4931600"/>
            <a:ext cx="1490662" cy="184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47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911301" y="4931600"/>
            <a:ext cx="161504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8401065" y="97631"/>
            <a:ext cx="6222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&gt; </a:t>
            </a:r>
            <a:r>
              <a:rPr lang="zh-CN" altLang="en-US" sz="700" dirty="0">
                <a:solidFill>
                  <a:srgbClr val="656565"/>
                </a:solidFill>
                <a:latin typeface="Arial"/>
                <a:ea typeface="微软雅黑"/>
                <a:cs typeface="Arial"/>
              </a:rPr>
              <a:t>内部公开</a:t>
            </a:r>
          </a:p>
        </p:txBody>
      </p:sp>
      <p:sp>
        <p:nvSpPr>
          <p:cNvPr id="5" name="文本框 1"/>
          <p:cNvSpPr txBox="1"/>
          <p:nvPr userDrawn="1"/>
        </p:nvSpPr>
        <p:spPr>
          <a:xfrm>
            <a:off x="-1335088" y="2711054"/>
            <a:ext cx="18473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 dirty="0">
              <a:latin typeface="+mn-lt"/>
              <a:ea typeface="+mn-ea"/>
            </a:endParaRPr>
          </a:p>
        </p:txBody>
      </p:sp>
      <p:grpSp>
        <p:nvGrpSpPr>
          <p:cNvPr id="2" name="组合 25"/>
          <p:cNvGrpSpPr>
            <a:grpSpLocks/>
          </p:cNvGrpSpPr>
          <p:nvPr userDrawn="1"/>
        </p:nvGrpSpPr>
        <p:grpSpPr bwMode="auto">
          <a:xfrm>
            <a:off x="9151938" y="2880123"/>
            <a:ext cx="1360487" cy="2051477"/>
            <a:chOff x="9152238" y="3839666"/>
            <a:chExt cx="1360488" cy="2736381"/>
          </a:xfrm>
        </p:grpSpPr>
        <p:grpSp>
          <p:nvGrpSpPr>
            <p:cNvPr id="3" name="组 19"/>
            <p:cNvGrpSpPr>
              <a:grpSpLocks/>
            </p:cNvGrpSpPr>
            <p:nvPr userDrawn="1"/>
          </p:nvGrpSpPr>
          <p:grpSpPr bwMode="auto">
            <a:xfrm>
              <a:off x="9272888" y="5230865"/>
              <a:ext cx="935038" cy="1345182"/>
              <a:chOff x="9286972" y="1725001"/>
              <a:chExt cx="935038" cy="1345182"/>
            </a:xfrm>
          </p:grpSpPr>
          <p:grpSp>
            <p:nvGrpSpPr>
              <p:cNvPr id="6" name="组 20"/>
              <p:cNvGrpSpPr>
                <a:grpSpLocks/>
              </p:cNvGrpSpPr>
              <p:nvPr userDrawn="1"/>
            </p:nvGrpSpPr>
            <p:grpSpPr bwMode="auto">
              <a:xfrm>
                <a:off x="9286972" y="1725001"/>
                <a:ext cx="804863" cy="298607"/>
                <a:chOff x="9286972" y="1725001"/>
                <a:chExt cx="804863" cy="298607"/>
              </a:xfrm>
            </p:grpSpPr>
            <p:sp>
              <p:nvSpPr>
                <p:cNvPr id="20" name="矩形 19"/>
                <p:cNvSpPr/>
                <p:nvPr userDrawn="1"/>
              </p:nvSpPr>
              <p:spPr>
                <a:xfrm>
                  <a:off x="9286972" y="1725001"/>
                  <a:ext cx="254000" cy="244571"/>
                </a:xfrm>
                <a:prstGeom prst="rect">
                  <a:avLst/>
                </a:prstGeom>
                <a:solidFill>
                  <a:srgbClr val="005BAA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21" name="文本框 43"/>
                <p:cNvSpPr txBox="1"/>
                <p:nvPr userDrawn="1"/>
              </p:nvSpPr>
              <p:spPr>
                <a:xfrm>
                  <a:off x="9504459" y="1756763"/>
                  <a:ext cx="587376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G91, B170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7" name="组 21"/>
              <p:cNvGrpSpPr>
                <a:grpSpLocks/>
              </p:cNvGrpSpPr>
              <p:nvPr userDrawn="1"/>
            </p:nvGrpSpPr>
            <p:grpSpPr bwMode="auto">
              <a:xfrm>
                <a:off x="9286972" y="2052155"/>
                <a:ext cx="935038" cy="308136"/>
                <a:chOff x="9286972" y="2052155"/>
                <a:chExt cx="935038" cy="308136"/>
              </a:xfrm>
            </p:grpSpPr>
            <p:sp>
              <p:nvSpPr>
                <p:cNvPr id="18" name="矩形 17"/>
                <p:cNvSpPr/>
                <p:nvPr userDrawn="1"/>
              </p:nvSpPr>
              <p:spPr>
                <a:xfrm>
                  <a:off x="9286972" y="2052155"/>
                  <a:ext cx="254000" cy="265216"/>
                </a:xfrm>
                <a:prstGeom prst="rect">
                  <a:avLst/>
                </a:prstGeom>
                <a:solidFill>
                  <a:srgbClr val="0089C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9" name="文本框 41"/>
                <p:cNvSpPr txBox="1"/>
                <p:nvPr userDrawn="1"/>
              </p:nvSpPr>
              <p:spPr>
                <a:xfrm>
                  <a:off x="9504459" y="2093446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G137, B207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grpSp>
            <p:nvGrpSpPr>
              <p:cNvPr id="9" name="组 22"/>
              <p:cNvGrpSpPr>
                <a:grpSpLocks/>
              </p:cNvGrpSpPr>
              <p:nvPr userDrawn="1"/>
            </p:nvGrpSpPr>
            <p:grpSpPr bwMode="auto">
              <a:xfrm>
                <a:off x="9286972" y="2411071"/>
                <a:ext cx="935038" cy="298607"/>
                <a:chOff x="9286972" y="2411071"/>
                <a:chExt cx="935038" cy="298607"/>
              </a:xfrm>
            </p:grpSpPr>
            <p:sp>
              <p:nvSpPr>
                <p:cNvPr id="16" name="矩形 15"/>
                <p:cNvSpPr/>
                <p:nvPr userDrawn="1"/>
              </p:nvSpPr>
              <p:spPr>
                <a:xfrm>
                  <a:off x="9286972" y="2411071"/>
                  <a:ext cx="254000" cy="244571"/>
                </a:xfrm>
                <a:prstGeom prst="rect">
                  <a:avLst/>
                </a:prstGeom>
                <a:solidFill>
                  <a:srgbClr val="00AEEF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zh-CN" altLang="en-US"/>
                </a:p>
              </p:txBody>
            </p:sp>
            <p:sp>
              <p:nvSpPr>
                <p:cNvPr id="17" name="文本框 39"/>
                <p:cNvSpPr txBox="1"/>
                <p:nvPr userDrawn="1"/>
              </p:nvSpPr>
              <p:spPr>
                <a:xfrm>
                  <a:off x="9504459" y="2442833"/>
                  <a:ext cx="717551" cy="266845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1" lang="en-US" altLang="zh-CN" sz="700" i="1" dirty="0">
                      <a:solidFill>
                        <a:schemeClr val="bg1"/>
                      </a:solidFill>
                      <a:latin typeface="Times"/>
                      <a:ea typeface="+mn-ea"/>
                      <a:cs typeface="Times"/>
                    </a:rPr>
                    <a:t>G174, B239</a:t>
                  </a:r>
                  <a:endParaRPr kumimoji="1" lang="zh-CN" altLang="en-US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endParaRPr>
                </a:p>
              </p:txBody>
            </p:sp>
          </p:grpSp>
          <p:sp>
            <p:nvSpPr>
              <p:cNvPr id="13" name="矩形 12"/>
              <p:cNvSpPr/>
              <p:nvPr userDrawn="1"/>
            </p:nvSpPr>
            <p:spPr>
              <a:xfrm>
                <a:off x="9286972" y="2773164"/>
                <a:ext cx="254000" cy="254100"/>
              </a:xfrm>
              <a:prstGeom prst="rect">
                <a:avLst/>
              </a:prstGeom>
              <a:solidFill>
                <a:srgbClr val="00ABB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5" name="文本框 37"/>
              <p:cNvSpPr txBox="1"/>
              <p:nvPr userDrawn="1"/>
            </p:nvSpPr>
            <p:spPr>
              <a:xfrm>
                <a:off x="9504459" y="2803338"/>
                <a:ext cx="717551" cy="26684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1" lang="en-US" altLang="zh-CN" sz="700" i="1" dirty="0">
                    <a:solidFill>
                      <a:schemeClr val="bg1"/>
                    </a:solidFill>
                    <a:latin typeface="Times"/>
                    <a:ea typeface="+mn-ea"/>
                    <a:cs typeface="Times"/>
                  </a:rPr>
                  <a:t>G171, B189</a:t>
                </a:r>
                <a:endParaRPr kumimoji="1" lang="zh-CN" altLang="en-US" sz="700" i="1" dirty="0">
                  <a:solidFill>
                    <a:schemeClr val="bg1"/>
                  </a:solidFill>
                  <a:latin typeface="Times"/>
                  <a:ea typeface="+mn-ea"/>
                  <a:cs typeface="Times"/>
                </a:endParaRPr>
              </a:p>
            </p:txBody>
          </p:sp>
        </p:grp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9152238" y="3839666"/>
              <a:ext cx="1360488" cy="125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lIns="108000" tIns="0" rIns="93442" bIns="46725"/>
            <a:lstStyle/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标题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30-32pt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主题蓝色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正文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(1-5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级</a:t>
              </a:r>
              <a:r>
                <a:rPr lang="en-US"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)</a:t>
              </a:r>
              <a:r>
                <a:rPr altLang="zh-CN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字体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微软雅黑</a:t>
              </a:r>
              <a:endParaRPr lang="en-US" altLang="zh-CN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字号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</a:t>
              </a:r>
              <a:r>
                <a:rPr lang="en-US"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28-12</a:t>
              </a:r>
              <a:r>
                <a:rPr altLang="ja-JP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pt</a:t>
              </a:r>
            </a:p>
            <a:p>
              <a:pPr defTabSz="935038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颜色</a:t>
              </a:r>
              <a:r>
                <a:rPr 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:  </a:t>
              </a:r>
              <a:r>
                <a:rPr lang="zh-CN" altLang="en-US" sz="700" noProof="1">
                  <a:solidFill>
                    <a:schemeClr val="bg1"/>
                  </a:solidFill>
                  <a:latin typeface="微软雅黑"/>
                  <a:ea typeface="微软雅黑"/>
                  <a:cs typeface="Microsoft YaHei Bold"/>
                </a:rPr>
                <a:t>黑色</a:t>
              </a:r>
              <a:endParaRPr altLang="ja-JP" sz="700" noProof="1">
                <a:solidFill>
                  <a:schemeClr val="bg1"/>
                </a:solidFill>
                <a:latin typeface="微软雅黑"/>
                <a:ea typeface="微软雅黑"/>
                <a:cs typeface="Microsoft YaHei Bold"/>
              </a:endParaRPr>
            </a:p>
          </p:txBody>
        </p:sp>
      </p:grpSp>
      <p:pic>
        <p:nvPicPr>
          <p:cNvPr id="22" name="图片 23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7726" y="4957763"/>
            <a:ext cx="504825" cy="12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文本框 3"/>
          <p:cNvSpPr txBox="1"/>
          <p:nvPr userDrawn="1"/>
        </p:nvSpPr>
        <p:spPr>
          <a:xfrm>
            <a:off x="866899" y="4931600"/>
            <a:ext cx="1888754" cy="191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latin typeface="Arial"/>
                <a:ea typeface="+mn-ea"/>
                <a:cs typeface="Arial"/>
              </a:rPr>
              <a:t>© ZTE Corporation. All rights reserved.</a:t>
            </a:r>
            <a:endParaRPr kumimoji="1" lang="zh-CN" altLang="en-US" sz="600" dirty="0">
              <a:latin typeface="Arial"/>
              <a:ea typeface="+mn-ea"/>
              <a:cs typeface="Arial"/>
            </a:endParaRPr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24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31990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封面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18665"/>
            <a:ext cx="6400800" cy="4891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dirty="0" smtClean="0"/>
              <a:t>单击此处编辑母版副标题样式</a:t>
            </a:r>
            <a:endParaRPr kumimoji="1" lang="zh-CN" altLang="en-US" dirty="0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0" hasCustomPrompt="1"/>
          </p:nvPr>
        </p:nvSpPr>
        <p:spPr>
          <a:xfrm>
            <a:off x="5963921" y="4658599"/>
            <a:ext cx="2621279" cy="273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>
                <a:latin typeface=""/>
              </a:defRPr>
            </a:lvl1pPr>
          </a:lstStyle>
          <a:p>
            <a:pPr lvl="0"/>
            <a:r>
              <a:rPr lang="en-US" altLang="zh-CN" sz="1300" dirty="0" smtClean="0">
                <a:solidFill>
                  <a:srgbClr val="2F2F2F"/>
                </a:solidFill>
                <a:latin typeface="LucidaGrande"/>
              </a:rPr>
              <a:t>Department</a:t>
            </a:r>
            <a:r>
              <a:rPr kumimoji="1" lang="en-US" altLang="zh-CN" dirty="0" smtClean="0"/>
              <a:t>  Date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9734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5912" y="1200151"/>
            <a:ext cx="6970888" cy="339447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3pPr>
              <a:defRPr sz="2200"/>
            </a:lvl3pPr>
            <a:lvl4pPr>
              <a:defRPr sz="2000"/>
            </a:lvl4pPr>
          </a:lstStyle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7" name="标题 9"/>
          <p:cNvSpPr txBox="1">
            <a:spLocks/>
          </p:cNvSpPr>
          <p:nvPr userDrawn="1"/>
        </p:nvSpPr>
        <p:spPr>
          <a:xfrm>
            <a:off x="1729314" y="460562"/>
            <a:ext cx="4528051" cy="857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3D5F3"/>
              </a:solidFill>
              <a:effectLst/>
              <a:uLnTx/>
              <a:uFillTx/>
              <a:latin typeface="Arial" pitchFamily="34" charset="0"/>
              <a:ea typeface="微软雅黑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19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封底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71008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860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502695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>
                <a:solidFill>
                  <a:prstClr val="white"/>
                </a:solidFill>
              </a:rPr>
              <a:pPr/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bg>
      <p:bgPr>
        <a:blipFill rotWithShape="1">
          <a:blip r:embed="rId2" cstate="screen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5BAA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9278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94201"/>
            <a:ext cx="4040188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94201"/>
            <a:ext cx="4041775" cy="29004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316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ctr">
              <a:defRPr b="0"/>
            </a:lvl1pPr>
          </a:lstStyle>
          <a:p>
            <a:fld id="{C1B65B15-32B3-482A-9ADF-F2EA24D4B7E8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42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2150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75815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CN" altLang="en-US" smtClean="0"/>
              <a:t>单击图标添加图片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716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90527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第二级</a:t>
            </a:r>
          </a:p>
          <a:p>
            <a:pPr lvl="2"/>
            <a:r>
              <a:rPr kumimoji="1" lang="zh-CN" altLang="en-US" smtClean="0"/>
              <a:t>第三级</a:t>
            </a:r>
          </a:p>
          <a:p>
            <a:pPr lvl="3"/>
            <a:r>
              <a:rPr kumimoji="1" lang="zh-CN" altLang="en-US" smtClean="0"/>
              <a:t>第四级</a:t>
            </a:r>
          </a:p>
          <a:p>
            <a:pPr lvl="4"/>
            <a:r>
              <a:rPr kumimoji="1" lang="zh-CN" altLang="en-US" smtClean="0"/>
              <a:t>第五级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fld id="{1FD994F0-2AB5-40FB-81AF-3BDA3F01A24C}" type="slidenum">
              <a:rPr lang="zh-CN" altLang="en-US" smtClean="0"/>
              <a:pPr/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9513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/>
              <a:pPr>
                <a:defRPr/>
              </a:pPr>
              <a:t>‹N°›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99" r:id="rId10"/>
    <p:sldLayoutId id="2147483700" r:id="rId11"/>
    <p:sldLayoutId id="2147483702" r:id="rId12"/>
    <p:sldLayoutId id="21474837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5" r:id="rId2"/>
    <p:sldLayoutId id="2147483650" r:id="rId3"/>
    <p:sldLayoutId id="2147483674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145597"/>
            <a:ext cx="8229600" cy="311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dirty="0" smtClean="0"/>
              <a:t>单击此处编辑母版文本样式</a:t>
            </a:r>
          </a:p>
          <a:p>
            <a:pPr lvl="1"/>
            <a:r>
              <a:rPr kumimoji="1" lang="zh-CN" altLang="en-US" dirty="0" smtClean="0"/>
              <a:t>二级</a:t>
            </a:r>
          </a:p>
          <a:p>
            <a:pPr lvl="2"/>
            <a:r>
              <a:rPr kumimoji="1" lang="zh-CN" altLang="en-US" dirty="0" smtClean="0"/>
              <a:t>三级</a:t>
            </a:r>
          </a:p>
          <a:p>
            <a:pPr lvl="3"/>
            <a:r>
              <a:rPr kumimoji="1" lang="zh-CN" altLang="en-US" dirty="0" smtClean="0"/>
              <a:t>四级</a:t>
            </a:r>
          </a:p>
          <a:p>
            <a:pPr lvl="4"/>
            <a:r>
              <a:rPr kumimoji="1" lang="zh-CN" altLang="en-US" dirty="0" smtClean="0"/>
              <a:t>五级</a:t>
            </a:r>
            <a:endParaRPr kumimoji="1"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4"/>
          </p:nvPr>
        </p:nvSpPr>
        <p:spPr>
          <a:xfrm>
            <a:off x="8583283" y="4718649"/>
            <a:ext cx="560717" cy="4305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altLang="zh-CN" sz="2000" i="1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</a:lstStyle>
          <a:p>
            <a:pPr>
              <a:defRPr/>
            </a:pPr>
            <a:fld id="{C1B65B15-32B3-482A-9ADF-F2EA24D4B7E8}" type="slidenum">
              <a:rPr lang="zh-CN" altLang="en-US" smtClean="0">
                <a:solidFill>
                  <a:prstClr val="white"/>
                </a:solidFill>
              </a:rPr>
              <a:pPr>
                <a:defRPr/>
              </a:pPr>
              <a:t>‹N°›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1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微软雅黑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微软雅黑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微软雅黑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微软雅黑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微软雅黑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微软雅黑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jpeg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685799" y="1275606"/>
            <a:ext cx="8098488" cy="2664296"/>
          </a:xfrm>
        </p:spPr>
        <p:txBody>
          <a:bodyPr>
            <a:normAutofit fontScale="90000"/>
          </a:bodyPr>
          <a:lstStyle/>
          <a:p>
            <a:r>
              <a:rPr lang="fr-FR" altLang="zh-CN" b="1" i="1" dirty="0" smtClean="0">
                <a:latin typeface="+mn-lt"/>
              </a:rPr>
              <a:t>OTA 2G&amp;3G </a:t>
            </a:r>
            <a:r>
              <a:rPr lang="fr-FR" altLang="zh-CN" b="1" i="1" dirty="0" err="1" smtClean="0">
                <a:latin typeface="+mn-lt"/>
              </a:rPr>
              <a:t>Modernization</a:t>
            </a:r>
            <a:r>
              <a:rPr lang="fr-FR" altLang="zh-CN" b="1" i="1" dirty="0" smtClean="0">
                <a:latin typeface="+mn-lt"/>
              </a:rPr>
              <a:t> Project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Photos</a:t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Subcontractor</a:t>
            </a:r>
            <a:r>
              <a:rPr lang="fr-FR" altLang="zh-CN" b="1" i="1" smtClean="0">
                <a:latin typeface="+mn-lt"/>
              </a:rPr>
              <a:t>: MGNIC 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Site ID</a:t>
            </a:r>
            <a:r>
              <a:rPr lang="fr-FR" altLang="zh-CN" b="1" i="1" smtClean="0">
                <a:latin typeface="+mn-lt"/>
              </a:rPr>
              <a:t>: O13X131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r>
              <a:rPr lang="fr-FR" altLang="zh-CN" b="1" i="1" dirty="0" smtClean="0">
                <a:latin typeface="+mn-lt"/>
              </a:rPr>
              <a:t>Installation/Swap Date</a:t>
            </a:r>
            <a:r>
              <a:rPr lang="fr-FR" altLang="zh-CN" b="1" i="1" smtClean="0">
                <a:latin typeface="+mn-lt"/>
              </a:rPr>
              <a:t>: 18/06/2016</a:t>
            </a:r>
            <a:r>
              <a:rPr lang="fr-FR" altLang="zh-CN" b="1" i="1" dirty="0" smtClean="0">
                <a:latin typeface="+mn-lt"/>
              </a:rPr>
              <a:t/>
            </a:r>
            <a:br>
              <a:rPr lang="fr-FR" altLang="zh-CN" b="1" i="1" dirty="0" smtClean="0">
                <a:latin typeface="+mn-lt"/>
              </a:rPr>
            </a:br>
            <a:endParaRPr lang="zh-CN" altLang="en-US" b="1" i="1" dirty="0">
              <a:latin typeface="+mn-lt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2954" y="4262750"/>
            <a:ext cx="3537357" cy="73866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Name: HAICHEUR HADJER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Department:  Documentation (OTA Project)</a:t>
            </a:r>
            <a:endParaRPr lang="en-US" altLang="zh-CN" sz="1400" dirty="0">
              <a:solidFill>
                <a:srgbClr val="666666"/>
              </a:solidFill>
              <a:cs typeface="Calibri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srgbClr val="666666"/>
                </a:solidFill>
                <a:cs typeface="Calibri" pitchFamily="34" charset="0"/>
              </a:rPr>
              <a:t>Mail: haicheur.hadjer@zte.com.cn</a:t>
            </a:r>
            <a:endParaRPr lang="zh-CN" altLang="en-US" sz="1400" dirty="0">
              <a:solidFill>
                <a:srgbClr val="666666"/>
              </a:solidFill>
              <a:cs typeface="Calibri" pitchFamily="34" charset="0"/>
            </a:endParaRPr>
          </a:p>
        </p:txBody>
      </p:sp>
      <p:pic>
        <p:nvPicPr>
          <p:cNvPr id="1026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68344" y="26590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Imag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6004" y="235081"/>
            <a:ext cx="899592" cy="72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Outdoor Jumpers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8194" name="Picture 2" descr="C:\Users\Meganet Info\Desktop\s\O13x131\131\20160618_1509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1" y="699542"/>
            <a:ext cx="3169585" cy="3472408"/>
          </a:xfrm>
          <a:prstGeom prst="rect">
            <a:avLst/>
          </a:prstGeom>
          <a:noFill/>
        </p:spPr>
      </p:pic>
      <p:pic>
        <p:nvPicPr>
          <p:cNvPr id="8195" name="Picture 3" descr="C:\Users\Meganet Info\Desktop\s\O13x131\131\20160618_152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1" y="699542"/>
            <a:ext cx="2392288" cy="3528392"/>
          </a:xfrm>
          <a:prstGeom prst="rect">
            <a:avLst/>
          </a:prstGeom>
          <a:noFill/>
        </p:spPr>
      </p:pic>
      <p:pic>
        <p:nvPicPr>
          <p:cNvPr id="8196" name="Picture 4" descr="C:\Users\Meganet Info\Desktop\s\O13x131\131\20160618_1520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97" y="699541"/>
            <a:ext cx="2636896" cy="3528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Outdoor Jumpers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9218" name="Picture 2" descr="C:\Users\Meganet Info\Desktop\s\O13x131\131\20160618_1517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771550"/>
            <a:ext cx="4464496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Cable Tray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42" name="Picture 2" descr="C:\Users\Meganet Info\Desktop\s\O13x131\131\20160618_1459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992" y="771549"/>
            <a:ext cx="3284376" cy="3672409"/>
          </a:xfrm>
          <a:prstGeom prst="rect">
            <a:avLst/>
          </a:prstGeom>
          <a:noFill/>
        </p:spPr>
      </p:pic>
      <p:pic>
        <p:nvPicPr>
          <p:cNvPr id="10243" name="Picture 3" descr="C:\Users\Meganet Info\Desktop\s\O13x131\131\20160618_15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771549"/>
            <a:ext cx="3763144" cy="3672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BBU (Connectivity and labeling)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1266" name="Picture 2" descr="C:\Users\Meganet Info\Desktop\s\O13x131\131\20160618_1449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699542"/>
            <a:ext cx="3200400" cy="4019108"/>
          </a:xfrm>
          <a:prstGeom prst="rect">
            <a:avLst/>
          </a:prstGeom>
          <a:noFill/>
        </p:spPr>
      </p:pic>
      <p:pic>
        <p:nvPicPr>
          <p:cNvPr id="11267" name="Picture 3" descr="C:\Users\Meganet Info\Desktop\s\O13x131\131\20160618_1449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608" y="699541"/>
            <a:ext cx="4267200" cy="4019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RSU/RRU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5122" name="Picture 2" descr="D:\Subcontractor\ARM\Bechar swap\swap bechar photo\SITE O08X027\O08X027\٢٠١٥٠٩١٤_١٠٤٤٥٠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555527"/>
            <a:ext cx="3096344" cy="4320480"/>
          </a:xfrm>
          <a:prstGeom prst="rect">
            <a:avLst/>
          </a:prstGeom>
          <a:noFill/>
        </p:spPr>
      </p:pic>
      <p:pic>
        <p:nvPicPr>
          <p:cNvPr id="2050" name="Picture 2" descr="20120905_13321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42004" y="555527"/>
            <a:ext cx="420440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Grounding / Grounding Bar (Indoor and/or Outdoor)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2290" name="Picture 2" descr="C:\Users\Meganet Info\Desktop\s\O13x131\131\20160618_1449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915565"/>
            <a:ext cx="3384376" cy="3907161"/>
          </a:xfrm>
          <a:prstGeom prst="rect">
            <a:avLst/>
          </a:prstGeom>
          <a:noFill/>
        </p:spPr>
      </p:pic>
      <p:pic>
        <p:nvPicPr>
          <p:cNvPr id="12291" name="Picture 3" descr="C:\Users\Meganet Info\Desktop\s\O13x131\131\20160618_1454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0608" y="971550"/>
            <a:ext cx="4267200" cy="3747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75856" y="145597"/>
            <a:ext cx="5410944" cy="311606"/>
          </a:xfrm>
        </p:spPr>
        <p:txBody>
          <a:bodyPr/>
          <a:lstStyle/>
          <a:p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Triplexer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16</a:t>
            </a:fld>
            <a:endParaRPr lang="zh-CN" altLang="en-US" dirty="0"/>
          </a:p>
        </p:txBody>
      </p:sp>
      <p:pic>
        <p:nvPicPr>
          <p:cNvPr id="7170" name="Picture 2" descr="C:\Users\Meganet Info\Desktop\s\O13x131\131\20160618_1453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699542"/>
            <a:ext cx="4680520" cy="4005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Grounding / Grounding Bar (Outdoor)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3315" name="Picture 3" descr="C:\Users\Meganet Info\Desktop\s\O13x131\131\20160618_1454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680" y="971550"/>
            <a:ext cx="4752528" cy="34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DC Breaker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4338" name="Picture 2" descr="C:\Users\Meganet Info\Desktop\s\O13x131\131\20160618_1445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971550"/>
            <a:ext cx="5301952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Power Supply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19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5362" name="Picture 2" descr="C:\Users\Meganet Info\Desktop\s\O13x131\131\20160618_1447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608" y="771549"/>
            <a:ext cx="3200400" cy="4051177"/>
          </a:xfrm>
          <a:prstGeom prst="rect">
            <a:avLst/>
          </a:prstGeom>
          <a:noFill/>
        </p:spPr>
      </p:pic>
      <p:pic>
        <p:nvPicPr>
          <p:cNvPr id="15363" name="Picture 3" descr="C:\Users\Meganet Info\Desktop\s\O13x131\131\20160618_1446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16083" y="771549"/>
            <a:ext cx="4267200" cy="394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 txBox="1">
            <a:spLocks/>
          </p:cNvSpPr>
          <p:nvPr/>
        </p:nvSpPr>
        <p:spPr>
          <a:xfrm>
            <a:off x="1763689" y="699544"/>
            <a:ext cx="7380311" cy="6264694"/>
          </a:xfrm>
          <a:prstGeom prst="rect">
            <a:avLst/>
          </a:prstGeom>
        </p:spPr>
        <p:txBody>
          <a:bodyPr/>
          <a:lstStyle/>
          <a:p>
            <a:pPr marL="923925" indent="-571500">
              <a:spcBef>
                <a:spcPct val="20000"/>
              </a:spcBef>
              <a:defRPr/>
            </a:pPr>
            <a:endParaRPr kumimoji="1" lang="en-US" altLang="zh-CN" b="1" i="1" u="sng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en-US" altLang="zh-CN" b="1" i="1" u="sng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Work Done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( Please to list bellow  the  work items done on the </a:t>
            </a:r>
            <a:r>
              <a:rPr kumimoji="1" lang="en-US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site</a:t>
            </a:r>
            <a:r>
              <a:rPr kumimoji="1" lang="fr-FR" altLang="zh-CN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微软雅黑" pitchFamily="34" charset="-122"/>
                <a:cs typeface="Arial" pitchFamily="34" charset="0"/>
              </a:rPr>
              <a:t>)</a:t>
            </a:r>
            <a:endParaRPr kumimoji="1" lang="fr-FR" altLang="zh-CN" b="1" i="1" dirty="0" smtClean="0">
              <a:solidFill>
                <a:schemeClr val="tx1">
                  <a:lumMod val="50000"/>
                  <a:lumOff val="50000"/>
                </a:schemeClr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Site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outdoor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Equipments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delivred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Not B Cabinet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Power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Suplly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Rack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battery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Install les antennes 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Grounding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Labeling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Indoor/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Outdoor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Desintall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ancien site 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O13X131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Desintalles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les 3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antenns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</a:p>
          <a:p>
            <a:pPr marL="923925" indent="-571500">
              <a:spcBef>
                <a:spcPct val="20000"/>
              </a:spcBef>
              <a:buFont typeface="+mj-lt"/>
              <a:buAutoNum type="arabicPeriod"/>
              <a:defRPr/>
            </a:pP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View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Genrale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r>
              <a:rPr kumimoji="1" lang="fr-FR" altLang="zh-CN" b="1" i="1" dirty="0" err="1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after</a:t>
            </a: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kumimoji="1" lang="fr-FR" altLang="zh-CN" b="1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defRPr/>
            </a:pPr>
            <a:r>
              <a:rPr kumimoji="1" lang="fr-FR" altLang="zh-CN" b="1" i="1" dirty="0" smtClean="0">
                <a:solidFill>
                  <a:srgbClr val="0075CC"/>
                </a:solidFill>
                <a:ea typeface="微软雅黑" pitchFamily="34" charset="-122"/>
                <a:cs typeface="Arial" pitchFamily="34" charset="0"/>
              </a:rPr>
              <a:t>….</a:t>
            </a: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kumimoji="1" lang="en-US" altLang="zh-CN" i="1" dirty="0" smtClean="0">
              <a:solidFill>
                <a:srgbClr val="0075CC"/>
              </a:solidFill>
              <a:ea typeface="微软雅黑" pitchFamily="34" charset="-122"/>
              <a:cs typeface="Arial" pitchFamily="34" charset="0"/>
            </a:endParaRPr>
          </a:p>
          <a:p>
            <a:pPr marL="923925" indent="-571500"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  <a:p>
            <a:pPr marL="923925" lvl="0" indent="-571500">
              <a:lnSpc>
                <a:spcPct val="200000"/>
              </a:lnSpc>
              <a:spcBef>
                <a:spcPct val="20000"/>
              </a:spcBef>
              <a:buFont typeface="+mj-lt"/>
              <a:buAutoNum type="romanUcPeriod"/>
              <a:defRPr/>
            </a:pPr>
            <a:endParaRPr lang="en-US" altLang="zh-CN" dirty="0" smtClean="0">
              <a:solidFill>
                <a:schemeClr val="bg1">
                  <a:lumMod val="65000"/>
                </a:schemeClr>
              </a:solidFill>
              <a:ea typeface="微软雅黑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1763689" y="699543"/>
            <a:ext cx="7057710" cy="4134318"/>
          </a:xfrm>
          <a:prstGeom prst="round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/>
        </p:spPr>
        <p:txBody>
          <a:bodyPr lIns="76189" tIns="38096" rIns="76189" bIns="38096" anchor="ctr"/>
          <a:lstStyle/>
          <a:p>
            <a:pPr>
              <a:defRPr/>
            </a:pPr>
            <a:endParaRPr lang="zh-CN" altLang="en-US" kern="0" cap="small" dirty="0">
              <a:solidFill>
                <a:srgbClr val="0087E2"/>
              </a:solidFill>
              <a:ea typeface="微软雅黑" pitchFamily="34" charset="-122"/>
            </a:endParaRPr>
          </a:p>
        </p:txBody>
      </p:sp>
      <p:pic>
        <p:nvPicPr>
          <p:cNvPr id="7" name="Imag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028057" y="4453756"/>
            <a:ext cx="1115943" cy="68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03848" y="145597"/>
            <a:ext cx="5482952" cy="311606"/>
          </a:xfrm>
        </p:spPr>
        <p:txBody>
          <a:bodyPr/>
          <a:lstStyle/>
          <a:p>
            <a:r>
              <a:rPr lang="fr-FR" sz="2800" dirty="0" smtClean="0"/>
              <a:t>Power </a:t>
            </a:r>
            <a:r>
              <a:rPr lang="fr-FR" sz="2800" dirty="0" err="1" smtClean="0"/>
              <a:t>Supply</a:t>
            </a:r>
            <a:r>
              <a:rPr lang="fr-FR" sz="2800" dirty="0" smtClean="0"/>
              <a:t> </a:t>
            </a:r>
            <a:r>
              <a:rPr lang="fr-FR" sz="2800" dirty="0" err="1" smtClean="0"/>
              <a:t>labeling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20</a:t>
            </a:fld>
            <a:endParaRPr lang="zh-CN" altLang="en-US" dirty="0"/>
          </a:p>
        </p:txBody>
      </p:sp>
      <p:pic>
        <p:nvPicPr>
          <p:cNvPr id="16386" name="Picture 2" descr="C:\Users\Meganet Info\Desktop\s\O13x131\131\20160618_1445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843558"/>
            <a:ext cx="2376264" cy="3600400"/>
          </a:xfrm>
          <a:prstGeom prst="rect">
            <a:avLst/>
          </a:prstGeom>
          <a:noFill/>
        </p:spPr>
      </p:pic>
      <p:pic>
        <p:nvPicPr>
          <p:cNvPr id="16387" name="Picture 3" descr="C:\Users\Meganet Info\Desktop\s\O13x131\131\20160618_1446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843558"/>
            <a:ext cx="2448272" cy="3600400"/>
          </a:xfrm>
          <a:prstGeom prst="rect">
            <a:avLst/>
          </a:prstGeom>
          <a:noFill/>
        </p:spPr>
      </p:pic>
      <p:pic>
        <p:nvPicPr>
          <p:cNvPr id="16388" name="Picture 4" descr="C:\Users\Meganet Info\Desktop\s\O13x131\131\20160618_1446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088" y="843558"/>
            <a:ext cx="3219195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Batteries Power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Suplly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7410" name="Picture 2" descr="C:\Users\Meganet Info\Desktop\s\O13x131\131\20160618_1447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987574"/>
            <a:ext cx="5112568" cy="34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699792" y="145597"/>
            <a:ext cx="5987008" cy="311606"/>
          </a:xfrm>
        </p:spPr>
        <p:txBody>
          <a:bodyPr/>
          <a:lstStyle/>
          <a:p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Grounding Power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uplly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22</a:t>
            </a:fld>
            <a:endParaRPr lang="zh-CN" altLang="en-US" dirty="0"/>
          </a:p>
        </p:txBody>
      </p:sp>
      <p:pic>
        <p:nvPicPr>
          <p:cNvPr id="18434" name="Picture 2" descr="C:\Users\Meganet Info\Desktop\s\O13x131\131\20160618_144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43558"/>
            <a:ext cx="3200400" cy="3875091"/>
          </a:xfrm>
          <a:prstGeom prst="rect">
            <a:avLst/>
          </a:prstGeom>
          <a:noFill/>
        </p:spPr>
      </p:pic>
      <p:pic>
        <p:nvPicPr>
          <p:cNvPr id="18435" name="Picture 3" descr="C:\Users\Meganet Info\Desktop\s\O13x131\131\20160618_1454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843557"/>
            <a:ext cx="3960440" cy="3875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79912" y="145597"/>
            <a:ext cx="4906888" cy="311606"/>
          </a:xfrm>
        </p:spPr>
        <p:txBody>
          <a:bodyPr/>
          <a:lstStyle/>
          <a:p>
            <a:r>
              <a:rPr lang="fr-FR" sz="2800" dirty="0" smtClean="0"/>
              <a:t>Rack </a:t>
            </a:r>
            <a:r>
              <a:rPr lang="fr-FR" sz="2800" dirty="0" err="1" smtClean="0"/>
              <a:t>Battery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pic>
        <p:nvPicPr>
          <p:cNvPr id="19458" name="Picture 2" descr="C:\Users\Meganet Info\Desktop\s\O13x131\131\20160618_145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627534"/>
            <a:ext cx="3200400" cy="4091115"/>
          </a:xfrm>
          <a:prstGeom prst="rect">
            <a:avLst/>
          </a:prstGeom>
          <a:noFill/>
        </p:spPr>
      </p:pic>
      <p:pic>
        <p:nvPicPr>
          <p:cNvPr id="19459" name="Picture 3" descr="C:\Users\Meganet Info\Desktop\s\O13x131\131\20160618_145150 - Cop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627534"/>
            <a:ext cx="3200400" cy="4077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9832" y="145597"/>
            <a:ext cx="5626968" cy="311606"/>
          </a:xfrm>
        </p:spPr>
        <p:txBody>
          <a:bodyPr/>
          <a:lstStyle/>
          <a:p>
            <a:r>
              <a:rPr lang="fr-FR" sz="2800" dirty="0" err="1" smtClean="0"/>
              <a:t>Grounding</a:t>
            </a:r>
            <a:r>
              <a:rPr lang="fr-FR" sz="2800" dirty="0" smtClean="0"/>
              <a:t> Rack </a:t>
            </a:r>
            <a:r>
              <a:rPr lang="fr-FR" sz="2800" dirty="0" err="1" smtClean="0"/>
              <a:t>Battery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pic>
        <p:nvPicPr>
          <p:cNvPr id="20482" name="Picture 2" descr="C:\Users\Meganet Info\Desktop\s\O13x131\131\20160618_145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27534"/>
            <a:ext cx="3632448" cy="4091115"/>
          </a:xfrm>
          <a:prstGeom prst="rect">
            <a:avLst/>
          </a:prstGeom>
          <a:noFill/>
        </p:spPr>
      </p:pic>
      <p:pic>
        <p:nvPicPr>
          <p:cNvPr id="20483" name="Picture 3" descr="C:\Users\Meganet Info\Desktop\s\O13x131\131\20160618_1454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6083" y="627534"/>
            <a:ext cx="426720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Antennas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1506" name="Picture 2" descr="C:\Users\Meganet Info\Desktop\s\O13x131\O13x131\20160613_1559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736" y="699542"/>
            <a:ext cx="3976464" cy="400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Antenna Sector 1 (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Feeder,Waterproofing,label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2530" name="Picture 2" descr="C:\Users\Meganet Info\Desktop\s\O13x131\131\20160618_1509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80" y="843557"/>
            <a:ext cx="2968352" cy="3869413"/>
          </a:xfrm>
          <a:prstGeom prst="rect">
            <a:avLst/>
          </a:prstGeom>
          <a:noFill/>
        </p:spPr>
      </p:pic>
      <p:pic>
        <p:nvPicPr>
          <p:cNvPr id="22531" name="Picture 3" descr="C:\Users\Meganet Info\Desktop\s\O13x131\131\20160618_1520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5856" y="843557"/>
            <a:ext cx="2520280" cy="3875091"/>
          </a:xfrm>
          <a:prstGeom prst="rect">
            <a:avLst/>
          </a:prstGeom>
          <a:noFill/>
        </p:spPr>
      </p:pic>
      <p:pic>
        <p:nvPicPr>
          <p:cNvPr id="22532" name="Picture 4" descr="C:\Users\Meganet Info\Desktop\s\O13x131\131\20160618_1509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2160" y="881981"/>
            <a:ext cx="2737537" cy="3836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Antenna Sector 2(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Feeder,Waterproofing,label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3554" name="Picture 2" descr="C:\Users\Meganet Info\Desktop\s\O13x131\131\20160618_1519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699541"/>
            <a:ext cx="2840360" cy="3408381"/>
          </a:xfrm>
          <a:prstGeom prst="rect">
            <a:avLst/>
          </a:prstGeom>
          <a:noFill/>
        </p:spPr>
      </p:pic>
      <p:pic>
        <p:nvPicPr>
          <p:cNvPr id="23555" name="Picture 3" descr="C:\Users\Meganet Info\Desktop\s\O13x131\131\20160618_1513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80" y="699541"/>
            <a:ext cx="2608312" cy="3408381"/>
          </a:xfrm>
          <a:prstGeom prst="rect">
            <a:avLst/>
          </a:prstGeom>
          <a:noFill/>
        </p:spPr>
      </p:pic>
      <p:pic>
        <p:nvPicPr>
          <p:cNvPr id="23556" name="Picture 4" descr="C:\Users\Meganet Info\Desktop\s\O13x131\131\20160618_1516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699541"/>
            <a:ext cx="2824336" cy="3408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Antenna Sector 3(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Feeder,Waterproofing,label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4578" name="Picture 2" descr="C:\Users\Meganet Info\Desktop\s\O13x131\131\20160618_1509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608806"/>
            <a:ext cx="3200400" cy="4267200"/>
          </a:xfrm>
          <a:prstGeom prst="rect">
            <a:avLst/>
          </a:prstGeom>
          <a:noFill/>
        </p:spPr>
      </p:pic>
      <p:pic>
        <p:nvPicPr>
          <p:cNvPr id="24579" name="Picture 3" descr="C:\Users\Meganet Info\Desktop\s\O13x131\131\20160618_15174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984" y="608806"/>
            <a:ext cx="3344416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Antenna Bracket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29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5602" name="Picture 2" descr="C:\Users\Meganet Info\Desktop\s\O13x131\131\20160618_1512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9" y="771550"/>
            <a:ext cx="4011283" cy="3528392"/>
          </a:xfrm>
          <a:prstGeom prst="rect">
            <a:avLst/>
          </a:prstGeom>
          <a:noFill/>
        </p:spPr>
      </p:pic>
      <p:pic>
        <p:nvPicPr>
          <p:cNvPr id="25603" name="Picture 3" descr="C:\Users\Meganet Info\Desktop\s\O13x131\131\20160618_1509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771549"/>
            <a:ext cx="3776464" cy="3528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Identification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1026" name="Picture 2" descr="C:\Users\Meganet Info\Desktop\s\O13x131\O13x131\20160613_0923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664" y="971550"/>
            <a:ext cx="5157936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Triplexer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S1 S2 S3(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Waterproofing+Label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)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30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6626" name="Picture 2" descr="C:\Users\Meganet Info\Desktop\s\O13x131\131\20160618_1519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920" y="675743"/>
            <a:ext cx="2952328" cy="4042906"/>
          </a:xfrm>
          <a:prstGeom prst="rect">
            <a:avLst/>
          </a:prstGeom>
          <a:noFill/>
        </p:spPr>
      </p:pic>
      <p:pic>
        <p:nvPicPr>
          <p:cNvPr id="26627" name="Picture 3" descr="C:\Users\Meganet Info\Desktop\s\O13x131\131\20160618_1520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675743"/>
            <a:ext cx="2768352" cy="4042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TMA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31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7650" name="Picture 2" descr="C:\Users\Meganet Info\Desktop\s\O13x131\131\20160618_151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760" y="699541"/>
            <a:ext cx="4032448" cy="40058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Cleanup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32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8674" name="Picture 2" descr="C:\Users\Meganet Info\Desktop\s\O13x131\131\20160618_1453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771549"/>
            <a:ext cx="3200400" cy="4051177"/>
          </a:xfrm>
          <a:prstGeom prst="rect">
            <a:avLst/>
          </a:prstGeom>
          <a:noFill/>
        </p:spPr>
      </p:pic>
      <p:pic>
        <p:nvPicPr>
          <p:cNvPr id="28675" name="Picture 3" descr="C:\Users\Meganet Info\Desktop\s\O13x131\131\20160618_1522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5976" y="771550"/>
            <a:ext cx="3416424" cy="394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 </a:t>
            </a:r>
            <a:r>
              <a:rPr kumimoji="1" lang="en-US" altLang="zh-CN" sz="2800" i="1" dirty="0" err="1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Génarale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 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33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9698" name="Picture 2" descr="C:\Users\Meganet Info\Desktop\s\O13x131\131\20160618_1529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771550"/>
            <a:ext cx="4176464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55776" y="145597"/>
            <a:ext cx="6131024" cy="311606"/>
          </a:xfrm>
        </p:spPr>
        <p:txBody>
          <a:bodyPr/>
          <a:lstStyle/>
          <a:p>
            <a:r>
              <a:rPr lang="fr-FR" sz="2800" dirty="0" smtClean="0"/>
              <a:t>Site Identification</a:t>
            </a:r>
            <a:endParaRPr lang="fr-FR" sz="28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34</a:t>
            </a:fld>
            <a:endParaRPr lang="zh-CN" altLang="en-US" dirty="0"/>
          </a:p>
        </p:txBody>
      </p:sp>
      <p:pic>
        <p:nvPicPr>
          <p:cNvPr id="4" name="Picture 2" descr="C:\Users\Meganet Info\Desktop\s\O13x131\O13x131\20160613_092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971550"/>
            <a:ext cx="5157936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63888" y="145597"/>
            <a:ext cx="5122912" cy="311606"/>
          </a:xfrm>
        </p:spPr>
        <p:txBody>
          <a:bodyPr/>
          <a:lstStyle/>
          <a:p>
            <a:r>
              <a:rPr lang="fr-FR" sz="2800" dirty="0" err="1" smtClean="0"/>
              <a:t>Genarale</a:t>
            </a:r>
            <a:r>
              <a:rPr lang="fr-FR" sz="2800" dirty="0" smtClean="0"/>
              <a:t> </a:t>
            </a:r>
            <a:r>
              <a:rPr lang="fr-FR" sz="2800" dirty="0" err="1" smtClean="0"/>
              <a:t>View</a:t>
            </a:r>
            <a:r>
              <a:rPr lang="fr-FR" sz="2800" dirty="0" smtClean="0"/>
              <a:t> </a:t>
            </a:r>
            <a:r>
              <a:rPr lang="fr-FR" sz="2800" dirty="0" err="1" smtClean="0"/>
              <a:t>After</a:t>
            </a:r>
            <a:r>
              <a:rPr lang="fr-FR" sz="2800" dirty="0" smtClean="0"/>
              <a:t>  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35</a:t>
            </a:fld>
            <a:endParaRPr lang="zh-CN" altLang="en-US" dirty="0"/>
          </a:p>
        </p:txBody>
      </p:sp>
      <p:pic>
        <p:nvPicPr>
          <p:cNvPr id="1026" name="Picture 2" descr="C:\Users\Meganet Info\Desktop\s\O13x131\O13x131\20160613_093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856857"/>
            <a:ext cx="3200400" cy="3861792"/>
          </a:xfrm>
          <a:prstGeom prst="rect">
            <a:avLst/>
          </a:prstGeom>
          <a:noFill/>
        </p:spPr>
      </p:pic>
      <p:pic>
        <p:nvPicPr>
          <p:cNvPr id="1027" name="Picture 3" descr="C:\Users\Meganet Info\Desktop\s\O13x131\O13x131\20160613_0931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6856"/>
            <a:ext cx="3200400" cy="3861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9872" y="145597"/>
            <a:ext cx="5266928" cy="311606"/>
          </a:xfrm>
        </p:spPr>
        <p:txBody>
          <a:bodyPr/>
          <a:lstStyle/>
          <a:p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View Indoor 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36</a:t>
            </a:fld>
            <a:endParaRPr lang="zh-CN" altLang="en-US" dirty="0"/>
          </a:p>
        </p:txBody>
      </p:sp>
      <p:pic>
        <p:nvPicPr>
          <p:cNvPr id="2050" name="Picture 2" descr="C:\Users\Meganet Info\Desktop\s\O13x131\O13x131\20160613_093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771550"/>
            <a:ext cx="3096344" cy="3933800"/>
          </a:xfrm>
          <a:prstGeom prst="rect">
            <a:avLst/>
          </a:prstGeom>
          <a:noFill/>
        </p:spPr>
      </p:pic>
      <p:pic>
        <p:nvPicPr>
          <p:cNvPr id="2051" name="Picture 3" descr="C:\Users\Meganet Info\Desktop\s\O13x131\O13x131\20160613_0934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771550"/>
            <a:ext cx="3200400" cy="39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91880" y="145597"/>
            <a:ext cx="5194920" cy="311606"/>
          </a:xfrm>
        </p:spPr>
        <p:txBody>
          <a:bodyPr/>
          <a:lstStyle/>
          <a:p>
            <a:r>
              <a:rPr lang="fr-FR" sz="2800" dirty="0" smtClean="0"/>
              <a:t>Power SUPLLY 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37</a:t>
            </a:fld>
            <a:endParaRPr lang="zh-CN" altLang="en-US" dirty="0"/>
          </a:p>
        </p:txBody>
      </p:sp>
      <p:pic>
        <p:nvPicPr>
          <p:cNvPr id="3074" name="Picture 2" descr="C:\Users\Meganet Info\Desktop\s\O13x131\O13x131\20160613_1217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771550"/>
            <a:ext cx="3904456" cy="39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31840" y="145597"/>
            <a:ext cx="5554960" cy="311606"/>
          </a:xfrm>
        </p:spPr>
        <p:txBody>
          <a:bodyPr/>
          <a:lstStyle/>
          <a:p>
            <a:r>
              <a:rPr lang="fr-FR" sz="2800" dirty="0" smtClean="0"/>
              <a:t>TGBT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38</a:t>
            </a:fld>
            <a:endParaRPr lang="zh-CN" altLang="en-US" dirty="0"/>
          </a:p>
        </p:txBody>
      </p:sp>
      <p:pic>
        <p:nvPicPr>
          <p:cNvPr id="4098" name="Picture 2" descr="C:\Users\Meganet Info\Desktop\s\O13x131\O13x131\20160613_0935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971550"/>
            <a:ext cx="5301952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10800000" flipV="1">
            <a:off x="2919886" y="123621"/>
            <a:ext cx="3452314" cy="379164"/>
          </a:xfrm>
        </p:spPr>
        <p:txBody>
          <a:bodyPr/>
          <a:lstStyle/>
          <a:p>
            <a:r>
              <a:rPr lang="fr-FR" sz="2800" dirty="0" err="1" smtClean="0"/>
              <a:t>Genarale</a:t>
            </a:r>
            <a:r>
              <a:rPr lang="fr-FR" sz="2800" dirty="0" smtClean="0"/>
              <a:t> </a:t>
            </a:r>
            <a:r>
              <a:rPr lang="fr-FR" sz="2800" dirty="0" err="1" smtClean="0"/>
              <a:t>View</a:t>
            </a:r>
            <a:r>
              <a:rPr lang="fr-FR" sz="2800" dirty="0" smtClean="0"/>
              <a:t> </a:t>
            </a:r>
            <a:r>
              <a:rPr lang="fr-FR" sz="2800" dirty="0" err="1" smtClean="0"/>
              <a:t>Before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39</a:t>
            </a:fld>
            <a:endParaRPr lang="zh-CN" altLang="en-US" dirty="0"/>
          </a:p>
        </p:txBody>
      </p:sp>
      <p:pic>
        <p:nvPicPr>
          <p:cNvPr id="5122" name="Picture 2" descr="C:\Users\Meganet Info\Desktop\s\O13x131\O13x131\20160613_1050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43558"/>
            <a:ext cx="3200400" cy="3861792"/>
          </a:xfrm>
          <a:prstGeom prst="rect">
            <a:avLst/>
          </a:prstGeom>
          <a:noFill/>
        </p:spPr>
      </p:pic>
      <p:pic>
        <p:nvPicPr>
          <p:cNvPr id="5123" name="Picture 3" descr="C:\Users\Meganet Info\Desktop\s\O13x131\O13x131\20160613_1051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2000" y="843558"/>
            <a:ext cx="3200400" cy="3861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 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4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2339752" y="146027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2050" name="Picture 2" descr="C:\Users\Meganet Info\Desktop\s\O13x131\O13x131\20160613_124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771550"/>
            <a:ext cx="3832448" cy="39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1760" y="145597"/>
            <a:ext cx="6275040" cy="311606"/>
          </a:xfrm>
        </p:spPr>
        <p:txBody>
          <a:bodyPr/>
          <a:lstStyle/>
          <a:p>
            <a:r>
              <a:rPr lang="fr-FR" sz="2800" dirty="0" err="1" smtClean="0"/>
              <a:t>View</a:t>
            </a:r>
            <a:r>
              <a:rPr lang="fr-FR" sz="2800" dirty="0" smtClean="0"/>
              <a:t> </a:t>
            </a:r>
            <a:r>
              <a:rPr lang="fr-FR" sz="2800" dirty="0" err="1" smtClean="0"/>
              <a:t>Genarele</a:t>
            </a:r>
            <a:r>
              <a:rPr lang="fr-FR" sz="2800" dirty="0" smtClean="0"/>
              <a:t> </a:t>
            </a:r>
            <a:r>
              <a:rPr lang="fr-FR" sz="2800" dirty="0" err="1" smtClean="0"/>
              <a:t>after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65B15-32B3-482A-9ADF-F2EA24D4B7E8}" type="slidenum">
              <a:rPr lang="zh-CN" altLang="en-US" smtClean="0"/>
              <a:pPr/>
              <a:t>40</a:t>
            </a:fld>
            <a:endParaRPr lang="zh-CN" altLang="en-US" dirty="0"/>
          </a:p>
        </p:txBody>
      </p:sp>
      <p:pic>
        <p:nvPicPr>
          <p:cNvPr id="6146" name="Picture 2" descr="C:\Users\Meganet Info\Desktop\s\O13x131\131\20160618_153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843558"/>
            <a:ext cx="5416624" cy="3861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/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Site View outdoor</a:t>
            </a:r>
            <a:b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</a:b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5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3074" name="Picture 2" descr="C:\Users\Meganet Info\Desktop\s\O13x131\O13x131\20160530_141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71550"/>
            <a:ext cx="3835152" cy="3200400"/>
          </a:xfrm>
          <a:prstGeom prst="rect">
            <a:avLst/>
          </a:prstGeom>
          <a:noFill/>
        </p:spPr>
      </p:pic>
      <p:pic>
        <p:nvPicPr>
          <p:cNvPr id="3075" name="Picture 3" descr="C:\Users\Meganet Info\Desktop\s\O13x131\O13x131\20160530_1411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015897" y="438150"/>
            <a:ext cx="32004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6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62897" y="65089"/>
            <a:ext cx="8686800" cy="490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微软雅黑" pitchFamily="34" charset="-122"/>
                <a:cs typeface="Arial" pitchFamily="34" charset="0"/>
              </a:rPr>
              <a:t>Equipments delivered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4098" name="Picture 2" descr="C:\Users\Meganet Info\Desktop\s\O13x131\O13x131\20160529_1619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971550"/>
            <a:ext cx="3672408" cy="3200400"/>
          </a:xfrm>
          <a:prstGeom prst="rect">
            <a:avLst/>
          </a:prstGeom>
          <a:noFill/>
        </p:spPr>
      </p:pic>
      <p:pic>
        <p:nvPicPr>
          <p:cNvPr id="4099" name="Picture 3" descr="C:\Users\Meganet Info\Desktop\s\O13x131\O13x131\20160529_1619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971550"/>
            <a:ext cx="4033681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Cabinet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7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5122" name="Picture 2" descr="C:\Users\Meganet Info\Desktop\s\O13x131\131\20160618_1449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699542"/>
            <a:ext cx="4192488" cy="4005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Node B </a:t>
            </a: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Cabinet fixation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8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6146" name="Picture 2" descr="C:\Users\Meganet Info\Desktop\s\O13x131\131\20160618_1459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97" y="971550"/>
            <a:ext cx="3212959" cy="3200400"/>
          </a:xfrm>
          <a:prstGeom prst="rect">
            <a:avLst/>
          </a:prstGeom>
          <a:noFill/>
        </p:spPr>
      </p:pic>
      <p:pic>
        <p:nvPicPr>
          <p:cNvPr id="6147" name="Picture 3" descr="C:\Users\Meganet Info\Desktop\s\O13x131\131\20160618_1459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1880" y="971550"/>
            <a:ext cx="2808312" cy="3200400"/>
          </a:xfrm>
          <a:prstGeom prst="rect">
            <a:avLst/>
          </a:prstGeom>
          <a:noFill/>
        </p:spPr>
      </p:pic>
      <p:pic>
        <p:nvPicPr>
          <p:cNvPr id="6148" name="Picture 4" descr="C:\Users\Meganet Info\Desktop\s\O13x131\131\20160618_150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4208" y="971550"/>
            <a:ext cx="2565648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62897" y="65089"/>
            <a:ext cx="8686800" cy="490438"/>
          </a:xfrm>
        </p:spPr>
        <p:txBody>
          <a:bodyPr>
            <a:noAutofit/>
          </a:bodyPr>
          <a:lstStyle/>
          <a:p>
            <a:pPr algn="ctr" defTabSz="914400">
              <a:defRPr/>
            </a:pPr>
            <a:r>
              <a:rPr kumimoji="1" lang="en-US" altLang="zh-CN" sz="2800" i="1" dirty="0" smtClean="0">
                <a:solidFill>
                  <a:srgbClr val="0070C0"/>
                </a:solidFill>
                <a:ea typeface="微软雅黑" pitchFamily="34" charset="-122"/>
                <a:cs typeface="Arial" pitchFamily="34" charset="0"/>
              </a:rPr>
              <a:t>Indoor Jumpers + label</a:t>
            </a:r>
            <a:endParaRPr lang="zh-CN" altLang="en-US" sz="2800" b="1" kern="0" dirty="0">
              <a:solidFill>
                <a:schemeClr val="tx2"/>
              </a:solidFill>
              <a:latin typeface="+mn-lt"/>
              <a:ea typeface="+mj-ea"/>
            </a:endParaRPr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C1B65B15-32B3-482A-9ADF-F2EA24D4B7E8}" type="slidenum">
              <a:rPr lang="zh-CN" altLang="en-US" smtClean="0"/>
              <a:pPr algn="ctr"/>
              <a:t>9</a:t>
            </a:fld>
            <a:endParaRPr lang="zh-CN" alt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1691680" y="127560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Paste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the Picture here</a:t>
            </a:r>
          </a:p>
        </p:txBody>
      </p:sp>
      <p:pic>
        <p:nvPicPr>
          <p:cNvPr id="7170" name="Picture 2" descr="C:\Users\Meganet Info\Desktop\s\O13x131\131\20160618_1449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008" y="843557"/>
            <a:ext cx="3400400" cy="3979169"/>
          </a:xfrm>
          <a:prstGeom prst="rect">
            <a:avLst/>
          </a:prstGeom>
          <a:noFill/>
        </p:spPr>
      </p:pic>
      <p:pic>
        <p:nvPicPr>
          <p:cNvPr id="7172" name="Picture 4" descr="C:\Users\Meganet Info\Desktop\s\O13x131\131\20160618_1450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9592" y="843557"/>
            <a:ext cx="3200400" cy="3979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9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 ZTE 2012 Template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0_EN_for all readers_0601">
  <a:themeElements>
    <a:clrScheme name="zte template">
      <a:dk1>
        <a:sysClr val="windowText" lastClr="000000"/>
      </a:dk1>
      <a:lt1>
        <a:sysClr val="window" lastClr="FFFFFF"/>
      </a:lt1>
      <a:dk2>
        <a:srgbClr val="005BAB"/>
      </a:dk2>
      <a:lt2>
        <a:srgbClr val="EEECE1"/>
      </a:lt2>
      <a:accent1>
        <a:srgbClr val="0089CF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AEEF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169_EN_for all readers_0601</Template>
  <TotalTime>22053</TotalTime>
  <Words>360</Words>
  <Application>Microsoft Office PowerPoint</Application>
  <PresentationFormat>Affichage à l'écran (16:9)</PresentationFormat>
  <Paragraphs>155</Paragraphs>
  <Slides>41</Slides>
  <Notes>30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41</vt:i4>
      </vt:variant>
    </vt:vector>
  </HeadingPairs>
  <TitlesOfParts>
    <vt:vector size="44" baseType="lpstr">
      <vt:lpstr>169_EN_for all readers_0601</vt:lpstr>
      <vt:lpstr>1_ ZTE 2012 Template</vt:lpstr>
      <vt:lpstr>170_EN_for all readers_0601</vt:lpstr>
      <vt:lpstr>OTA 2G&amp;3G Modernization Project Site Photos Subcontractor: MGNIC  Site ID: O13X131 Installation/Swap Date: 18/06/2016 </vt:lpstr>
      <vt:lpstr>Diapositive 2</vt:lpstr>
      <vt:lpstr>Site Identification</vt:lpstr>
      <vt:lpstr> Site View outdoor  </vt:lpstr>
      <vt:lpstr> Site View outdoor </vt:lpstr>
      <vt:lpstr>Diapositive 6</vt:lpstr>
      <vt:lpstr>Node B Cabinet</vt:lpstr>
      <vt:lpstr>Node B Cabinet fixation</vt:lpstr>
      <vt:lpstr>Indoor Jumpers + label</vt:lpstr>
      <vt:lpstr>Outdoor Jumpers</vt:lpstr>
      <vt:lpstr>Outdoor Jumpers</vt:lpstr>
      <vt:lpstr>Cable Tray</vt:lpstr>
      <vt:lpstr>BBU (Connectivity and labeling) </vt:lpstr>
      <vt:lpstr>RSU/RRU</vt:lpstr>
      <vt:lpstr>Grounding / Grounding Bar (Indoor and/or Outdoor)</vt:lpstr>
      <vt:lpstr>Triplexer </vt:lpstr>
      <vt:lpstr>Grounding / Grounding Bar (Outdoor)</vt:lpstr>
      <vt:lpstr>DC Breaker</vt:lpstr>
      <vt:lpstr>Power Supply</vt:lpstr>
      <vt:lpstr>Power Supply labeling </vt:lpstr>
      <vt:lpstr>Batteries Power Suplly</vt:lpstr>
      <vt:lpstr>Grounding Power Suplly</vt:lpstr>
      <vt:lpstr>Rack Battery</vt:lpstr>
      <vt:lpstr>Grounding Rack Battery</vt:lpstr>
      <vt:lpstr>Antennas</vt:lpstr>
      <vt:lpstr>Antenna Sector 1 (Feeder,Waterproofing,label)</vt:lpstr>
      <vt:lpstr>Antenna Sector 2(Feeder,Waterproofing,label)</vt:lpstr>
      <vt:lpstr>Antenna Sector 3(Feeder,Waterproofing,label)</vt:lpstr>
      <vt:lpstr>Antenna Bracket</vt:lpstr>
      <vt:lpstr>Triplexer S1 S2 S3(Waterproofing+Label)</vt:lpstr>
      <vt:lpstr>TMA</vt:lpstr>
      <vt:lpstr>Cleanup</vt:lpstr>
      <vt:lpstr>View Génarale </vt:lpstr>
      <vt:lpstr>Site Identification</vt:lpstr>
      <vt:lpstr>Genarale View After  </vt:lpstr>
      <vt:lpstr>Site View Indoor </vt:lpstr>
      <vt:lpstr>Power SUPLLY </vt:lpstr>
      <vt:lpstr>TGBT </vt:lpstr>
      <vt:lpstr>Genarale View Before </vt:lpstr>
      <vt:lpstr>View Genarele after </vt:lpstr>
      <vt:lpstr>Diapositive 41</vt:lpstr>
    </vt:vector>
  </TitlesOfParts>
  <Company>ZTE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Solution Name</dc:title>
  <dc:creator>Eric</dc:creator>
  <cp:lastModifiedBy>Meganet Info</cp:lastModifiedBy>
  <cp:revision>1271</cp:revision>
  <dcterms:created xsi:type="dcterms:W3CDTF">2012-06-06T03:03:43Z</dcterms:created>
  <dcterms:modified xsi:type="dcterms:W3CDTF">2016-06-19T01:42:21Z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1954936</vt:lpwstr>
  </property>
  <property fmtid="{D5CDD505-2E9C-101B-9397-08002B2CF9AE}" pid="3" name="NXPowerLiteVersion">
    <vt:lpwstr>D4.1.4</vt:lpwstr>
  </property>
</Properties>
</file>